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0" r:id="rId5"/>
    <p:sldId id="262" r:id="rId6"/>
    <p:sldId id="264" r:id="rId7"/>
    <p:sldId id="259" r:id="rId8"/>
    <p:sldId id="263" r:id="rId9"/>
    <p:sldId id="258" r:id="rId10"/>
    <p:sldId id="269" r:id="rId11"/>
    <p:sldId id="272" r:id="rId12"/>
    <p:sldId id="273" r:id="rId13"/>
    <p:sldId id="274" r:id="rId14"/>
    <p:sldId id="275" r:id="rId15"/>
    <p:sldId id="277" r:id="rId16"/>
    <p:sldId id="27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11F55A-2C1B-451C-A92A-E7012DD4770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76404B-51F6-48B5-B010-C6945DFF05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oleObject" Target="../embeddings/oleObject1.bin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oleObject" Target="../embeddings/oleObject2.bin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DF6E763-4878-49C4-A154-07AA29FB0A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79427"/>
              </p:ext>
            </p:extLst>
          </p:nvPr>
        </p:nvGraphicFramePr>
        <p:xfrm>
          <a:off x="1763688" y="1124744"/>
          <a:ext cx="5491163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490653" imgH="4051905" progId="CorelDraw.Graphic.20">
                  <p:embed/>
                </p:oleObj>
              </mc:Choice>
              <mc:Fallback>
                <p:oleObj name="CorelDRAW" r:id="rId2" imgW="5490653" imgH="4051905" progId="CorelDraw.Graphic.2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5DF6E763-4878-49C4-A154-07AA29FB0A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3688" y="1124744"/>
                        <a:ext cx="5491163" cy="405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63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Phoenix Enterprises </a:t>
            </a:r>
            <a:r>
              <a:rPr lang="ru-RU" sz="1400" dirty="0"/>
              <a:t>планирует расширить свою линейку продукции, включив в нее курительный табак для кальяна. Который в настоящее время находится в стадии разработки.</a:t>
            </a:r>
          </a:p>
          <a:p>
            <a:r>
              <a:rPr lang="ru-RU" sz="1400" dirty="0"/>
              <a:t>Недавнее приобретение нового оборудования: 1 линии по производству сигарет </a:t>
            </a:r>
            <a:r>
              <a:rPr lang="en-US" sz="1400" dirty="0"/>
              <a:t>MK-8D </a:t>
            </a:r>
            <a:r>
              <a:rPr lang="ru-RU" sz="1400" dirty="0"/>
              <a:t>со сборщиком фильтров </a:t>
            </a:r>
            <a:r>
              <a:rPr lang="en-US" sz="1400" dirty="0"/>
              <a:t>Max-III</a:t>
            </a:r>
            <a:r>
              <a:rPr lang="ru-RU" sz="1400" dirty="0"/>
              <a:t>, включая регенератор сигарет, позволяет производить сигареты с фильтром </a:t>
            </a:r>
            <a:r>
              <a:rPr lang="en-US" sz="1400" dirty="0"/>
              <a:t>Queen Size.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Рыночная стратегия</a:t>
            </a:r>
          </a:p>
        </p:txBody>
      </p:sp>
    </p:spTree>
    <p:extLst>
      <p:ext uri="{BB962C8B-B14F-4D97-AF65-F5344CB8AC3E}">
        <p14:creationId xmlns:p14="http://schemas.microsoft.com/office/powerpoint/2010/main" val="188080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AE5B6E-D349-4E1F-BC29-EEC66640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Candara" pitchFamily="34" charset="0"/>
              </a:rPr>
              <a:t>Машины для производства папиросных гильз и набивки папирос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1E2A753-464D-4866-B33F-1A2BD3E52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6" y="2675467"/>
            <a:ext cx="3852416" cy="3432174"/>
          </a:xfrm>
          <a:prstGeom prst="rect">
            <a:avLst/>
          </a:prstGeom>
        </p:spPr>
      </p:pic>
      <p:pic>
        <p:nvPicPr>
          <p:cNvPr id="98" name="Объект 97">
            <a:extLst>
              <a:ext uri="{FF2B5EF4-FFF2-40B4-BE49-F238E27FC236}">
                <a16:creationId xmlns:a16="http://schemas.microsoft.com/office/drawing/2014/main" id="{A7F8AD4D-A3BA-4615-9E57-0E19EE184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5467"/>
            <a:ext cx="3852416" cy="3432175"/>
          </a:xfrm>
        </p:spPr>
      </p:pic>
    </p:spTree>
    <p:extLst>
      <p:ext uri="{BB962C8B-B14F-4D97-AF65-F5344CB8AC3E}">
        <p14:creationId xmlns:p14="http://schemas.microsoft.com/office/powerpoint/2010/main" val="22230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F58305-D938-4585-AE44-BB7A8D419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2601671"/>
            <a:ext cx="2916493" cy="3888656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760AB8A-8B0D-4021-AAE8-789BA4CF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400" dirty="0">
                <a:latin typeface="Calibre"/>
              </a:rPr>
            </a:br>
            <a:r>
              <a:rPr lang="ru-RU" sz="2400" dirty="0">
                <a:latin typeface="Candara" pitchFamily="34" charset="0"/>
              </a:rPr>
              <a:t>Машина для упаковки папирос в пачки и приклеивания акцизной марки</a:t>
            </a:r>
            <a:br>
              <a:rPr lang="en-US" b="1" dirty="0">
                <a:latin typeface="Calibre"/>
              </a:rPr>
            </a:br>
            <a:endParaRPr lang="en-US" dirty="0">
              <a:latin typeface="Calibr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09CCD9-52D7-44E0-BD69-28D9D2636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686"/>
            <a:ext cx="2916493" cy="38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8AD8FA-04D5-4AC5-88D2-0BEE19681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1"/>
            <a:ext cx="2592289" cy="345638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E1C1A1-CAB7-49E2-932F-5294A48B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Дизельный вилочный погрузчик, установка фильтрации воды, воздушно тепловой насос с реверсом </a:t>
            </a:r>
            <a:endParaRPr lang="en-US" sz="2000" dirty="0">
              <a:latin typeface="Calib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B586B8-331B-42E8-BC97-C665F7B60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" y="2708920"/>
            <a:ext cx="2576238" cy="34349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4701DC-C023-4ED5-AAD5-A38501873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576238" cy="34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9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BDF9CF-E2D1-424C-8358-7053A3AD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944"/>
            <a:ext cx="2588418" cy="345122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A7B129-084A-4A5D-A7DA-945345F9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Candara" pitchFamily="34" charset="0"/>
              </a:rPr>
              <a:t>Ручная гидравлическая тележка (рохля), камеры наблюдения, платформенные весы (максимальный вес 2 тонны)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F755C-4FBA-4C17-B5A3-361CEBF74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83" y="2921563"/>
            <a:ext cx="2592373" cy="3456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F14C51-7295-4BEF-AC54-6335BA984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74" y="2924944"/>
            <a:ext cx="2744878" cy="20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3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71B8AA-4B43-4057-99B8-887B60D7F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5946"/>
            <a:ext cx="4051575" cy="3038681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ADC16F-F639-4EFF-805D-491DE7E2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Линия по производству сигарет </a:t>
            </a:r>
            <a:r>
              <a:rPr lang="en-US" sz="2000" dirty="0">
                <a:latin typeface="+mn-lt"/>
              </a:rPr>
              <a:t>MK-8D </a:t>
            </a:r>
            <a:r>
              <a:rPr lang="ru-RU" sz="2000" dirty="0">
                <a:latin typeface="+mn-lt"/>
              </a:rPr>
              <a:t>с сборщиком фильтров </a:t>
            </a:r>
            <a:r>
              <a:rPr lang="en-US" sz="2000" dirty="0">
                <a:latin typeface="+mn-lt"/>
              </a:rPr>
              <a:t>Max-III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4B6BAC-4779-4FC8-9396-614C3078D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7" y="2924944"/>
            <a:ext cx="4051575" cy="30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93977C-AF20-4FDF-8641-36694D5FC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705023" cy="4173116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419DAF-664E-4820-87E5-A7AE43A7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Производственная зона, склад хранения сырья, свободная таможенная зона, зона погрузки и разгрузки готовой продукции</a:t>
            </a:r>
            <a:endParaRPr lang="en-US" sz="2000" dirty="0">
              <a:latin typeface="Calib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CCCC2D-C444-4B06-9872-E9AE4FB1D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564904"/>
            <a:ext cx="2811760" cy="2108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EF99B4-B748-4D5A-BA74-DC1EBD549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2811760" cy="21088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52D834-B073-4253-BFA1-9AA59B062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7" y="4749180"/>
            <a:ext cx="2811760" cy="19888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BEE08C-D2A7-4EB6-A48B-5B7146571E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9" y="4749181"/>
            <a:ext cx="280162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4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Контактная информация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0EC7D7B-9ED6-4087-B5FD-4E1E043F9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01611"/>
              </p:ext>
            </p:extLst>
          </p:nvPr>
        </p:nvGraphicFramePr>
        <p:xfrm>
          <a:off x="484813" y="2924944"/>
          <a:ext cx="3456384" cy="255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490653" imgH="4051905" progId="CorelDraw.Graphic.20">
                  <p:embed/>
                </p:oleObj>
              </mc:Choice>
              <mc:Fallback>
                <p:oleObj name="CorelDRAW" r:id="rId2" imgW="5490653" imgH="4051905" progId="CorelDraw.Graphic.2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0EC7D7B-9ED6-4087-B5FD-4E1E043F9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813" y="2924944"/>
                        <a:ext cx="3456384" cy="2550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E8A8DF-FEC0-49DB-930C-7D5F47ABADB9}"/>
              </a:ext>
            </a:extLst>
          </p:cNvPr>
          <p:cNvSpPr txBox="1"/>
          <p:nvPr/>
        </p:nvSpPr>
        <p:spPr>
          <a:xfrm>
            <a:off x="4752528" y="3429000"/>
            <a:ext cx="3898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ТОО «</a:t>
            </a:r>
            <a:r>
              <a:rPr lang="en-US" sz="1400" dirty="0">
                <a:solidFill>
                  <a:schemeClr val="tx2"/>
                </a:solidFill>
              </a:rPr>
              <a:t>Phoenix Enterprises</a:t>
            </a:r>
            <a:r>
              <a:rPr lang="ru-RU" sz="1400" dirty="0">
                <a:solidFill>
                  <a:schemeClr val="tx2"/>
                </a:solidFill>
              </a:rPr>
              <a:t>»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Республика Казахстан, г. Алматы,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Ул. Алгабасская 2А</a:t>
            </a:r>
            <a:endParaRPr lang="ru-KZ" sz="1400" dirty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Телефон</a:t>
            </a:r>
            <a:r>
              <a:rPr lang="ru-KZ" sz="1400" dirty="0">
                <a:solidFill>
                  <a:schemeClr val="tx2"/>
                </a:solidFill>
              </a:rPr>
              <a:t>: +7 (727)</a:t>
            </a:r>
            <a:r>
              <a:rPr lang="en-US" sz="1400" dirty="0">
                <a:solidFill>
                  <a:schemeClr val="tx2"/>
                </a:solidFill>
              </a:rPr>
              <a:t> 341 02 31</a:t>
            </a:r>
          </a:p>
          <a:p>
            <a:r>
              <a:rPr lang="en-US" sz="1400" dirty="0">
                <a:solidFill>
                  <a:schemeClr val="tx2"/>
                </a:solidFill>
              </a:rPr>
              <a:t>Website: phoenixtobacco.kz</a:t>
            </a:r>
          </a:p>
          <a:p>
            <a:r>
              <a:rPr lang="en-US" sz="1400" dirty="0">
                <a:solidFill>
                  <a:schemeClr val="tx2"/>
                </a:solidFill>
              </a:rPr>
              <a:t>Email: info@toophoenix.kz</a:t>
            </a:r>
          </a:p>
        </p:txBody>
      </p:sp>
    </p:spTree>
    <p:extLst>
      <p:ext uri="{BB962C8B-B14F-4D97-AF65-F5344CB8AC3E}">
        <p14:creationId xmlns:p14="http://schemas.microsoft.com/office/powerpoint/2010/main" val="291575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Phoenix Enterprises </a:t>
            </a:r>
            <a:r>
              <a:rPr lang="ru-RU" sz="1400" dirty="0"/>
              <a:t>была основана в </a:t>
            </a:r>
            <a:r>
              <a:rPr lang="en-US" sz="1400" b="1" dirty="0"/>
              <a:t>2017</a:t>
            </a:r>
            <a:r>
              <a:rPr lang="ru-RU" sz="1400" b="1" dirty="0"/>
              <a:t>.</a:t>
            </a:r>
            <a:endParaRPr lang="en-US" sz="1400" b="1" dirty="0"/>
          </a:p>
          <a:p>
            <a:r>
              <a:rPr lang="ru-RU" sz="1400" dirty="0"/>
              <a:t>Лицензия на производство строго регулируется государством, и в настоящее время в Казахстане действует только три лицензированные компании: </a:t>
            </a:r>
            <a:r>
              <a:rPr lang="en-US" sz="1400" dirty="0"/>
              <a:t>Phillip Morris, JTI</a:t>
            </a:r>
            <a:r>
              <a:rPr lang="ru-RU" sz="1400" dirty="0"/>
              <a:t> и </a:t>
            </a:r>
            <a:r>
              <a:rPr lang="en-US" sz="1400" dirty="0"/>
              <a:t>Phoenix Enterprises</a:t>
            </a:r>
            <a:r>
              <a:rPr lang="ru-RU" sz="1400" dirty="0"/>
              <a:t>.</a:t>
            </a:r>
            <a:endParaRPr lang="en-US" sz="1400" dirty="0"/>
          </a:p>
          <a:p>
            <a:r>
              <a:rPr lang="ru-RU" sz="1400" dirty="0"/>
              <a:t>В настоящее время общая численность сотрудников составляет </a:t>
            </a:r>
            <a:r>
              <a:rPr lang="ru-RU" sz="1400" b="1" dirty="0"/>
              <a:t>17</a:t>
            </a:r>
            <a:r>
              <a:rPr lang="ru-RU" sz="1400" dirty="0"/>
              <a:t> человек.</a:t>
            </a:r>
            <a:endParaRPr lang="en-US" sz="1400" dirty="0"/>
          </a:p>
          <a:p>
            <a:r>
              <a:rPr lang="ru-RU" sz="1400" dirty="0"/>
              <a:t>Производственный объект расположен недалеко от аэропорта, что отлично подходит для логистических целей, и является единственной табачной компании в городе Алматы.</a:t>
            </a:r>
            <a:endParaRPr lang="en-US" sz="1400" dirty="0"/>
          </a:p>
          <a:p>
            <a:r>
              <a:rPr lang="ru-RU" sz="1400" dirty="0"/>
              <a:t>Уставной капитал компании составляет </a:t>
            </a:r>
            <a:r>
              <a:rPr lang="ru-RU" sz="1400" b="1" dirty="0"/>
              <a:t>173,500 </a:t>
            </a:r>
            <a:r>
              <a:rPr lang="ru-RU" sz="1400" dirty="0"/>
              <a:t>долларов США.</a:t>
            </a:r>
            <a:endParaRPr lang="en-US" sz="1400" b="1" dirty="0"/>
          </a:p>
          <a:p>
            <a:r>
              <a:rPr lang="ru-RU" sz="1400" dirty="0"/>
              <a:t>Общая стоимость оборудования составляет </a:t>
            </a:r>
            <a:r>
              <a:rPr lang="en-US" sz="1400" b="1" dirty="0"/>
              <a:t>191,00</a:t>
            </a:r>
            <a:r>
              <a:rPr lang="ru-RU" sz="1400" b="1" dirty="0"/>
              <a:t>0 </a:t>
            </a:r>
            <a:r>
              <a:rPr lang="ru-RU" sz="1400" dirty="0"/>
              <a:t>долларов США.</a:t>
            </a:r>
            <a:endParaRPr lang="en-US" sz="1400" b="1" dirty="0"/>
          </a:p>
          <a:p>
            <a:r>
              <a:rPr lang="ru-RU" sz="1400" dirty="0"/>
              <a:t>Общая стоимость активов компании составляет</a:t>
            </a:r>
            <a:r>
              <a:rPr lang="en-US" sz="1400" dirty="0"/>
              <a:t> </a:t>
            </a:r>
            <a:r>
              <a:rPr lang="en-US" sz="1400" b="1" dirty="0"/>
              <a:t>364,500</a:t>
            </a:r>
            <a:r>
              <a:rPr lang="ru-RU" sz="1400" b="1" dirty="0"/>
              <a:t> </a:t>
            </a:r>
            <a:r>
              <a:rPr lang="ru-RU" sz="1400" dirty="0"/>
              <a:t>долларов США.</a:t>
            </a:r>
            <a:endParaRPr lang="en-US" sz="1400" b="1" dirty="0"/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15490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Ранее компания принадлежала компании «Seridan Capital Limited». Лицензия на производство табака была выдана «Серидан Капитал Лимитед» в 1999 году. Тогда компания была зарегистрирована в Гонконге. Слияние компании с 3 учредителями (80% ТОО «Куралай», 10% резиденту РК г-ну Васенкину А. В. и 10% резиденту РК г-же Омаровой М. С.) компания была переименована в ТОО «Куралай». На протяжении первых лет существования компании ТОО «Куралай» выпускало различные марки сигарет, такие как: «</a:t>
            </a:r>
            <a:r>
              <a:rPr lang="ru-RU" dirty="0" err="1"/>
              <a:t>Манас</a:t>
            </a:r>
            <a:r>
              <a:rPr lang="ru-RU" dirty="0"/>
              <a:t>», «Батыр», «Дружба» и др. В 2017 году компания была переименована в ТОО «Феникс Энтерпрайзис» и перерегистрирована в Республике Казахстан. В собственности ТОО «Куралай» была куплена компанией «Феникс предприятия Б. В.», который расположен в Utrechtseweg, Королевство Нидерланды. Остальные владельцы остались без изменений.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История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6940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80% компании принадлежит </a:t>
            </a:r>
            <a:r>
              <a:rPr lang="en-US" sz="1400" dirty="0"/>
              <a:t>PHOENIX TOBACCO B.V.</a:t>
            </a:r>
          </a:p>
          <a:p>
            <a:r>
              <a:rPr lang="en-US" sz="1400" dirty="0"/>
              <a:t>10% </a:t>
            </a:r>
            <a:r>
              <a:rPr lang="ru-RU" sz="1400" dirty="0"/>
              <a:t>принадлежит г-же Омаровой М. С. (резидент РК)</a:t>
            </a:r>
            <a:endParaRPr lang="en-US" sz="1400" dirty="0"/>
          </a:p>
          <a:p>
            <a:r>
              <a:rPr lang="en-US" sz="1400" dirty="0"/>
              <a:t>10% </a:t>
            </a:r>
            <a:r>
              <a:rPr lang="ru-RU" sz="1400" dirty="0"/>
              <a:t>принадлежит г-ну Васенкину А. В. (резидент РК)</a:t>
            </a:r>
            <a:br>
              <a:rPr lang="ru-RU" sz="1400" dirty="0"/>
            </a:br>
            <a:endParaRPr lang="en-US" sz="1400" dirty="0"/>
          </a:p>
          <a:p>
            <a:r>
              <a:rPr lang="ru-RU" sz="1400" dirty="0"/>
              <a:t>Директор компании</a:t>
            </a:r>
            <a:r>
              <a:rPr lang="en-US" sz="1400" dirty="0"/>
              <a:t> – </a:t>
            </a:r>
            <a:r>
              <a:rPr lang="ru-RU" sz="1400" dirty="0"/>
              <a:t>г-н Шарапов Алексей</a:t>
            </a:r>
            <a:endParaRPr lang="en-US" sz="1400" dirty="0"/>
          </a:p>
          <a:p>
            <a:r>
              <a:rPr lang="ru-RU" sz="1400" dirty="0"/>
              <a:t>Финансовый директор </a:t>
            </a:r>
            <a:r>
              <a:rPr lang="en-US" sz="1400" dirty="0"/>
              <a:t>– </a:t>
            </a:r>
            <a:r>
              <a:rPr lang="ru-RU" sz="1400" dirty="0"/>
              <a:t>г-н Елюбаев Жанат</a:t>
            </a:r>
            <a:endParaRPr lang="en-US" sz="1400" dirty="0"/>
          </a:p>
          <a:p>
            <a:r>
              <a:rPr lang="ru-RU" sz="1400" dirty="0"/>
              <a:t>Руководитель отдела по развитию бизнеса</a:t>
            </a:r>
            <a:r>
              <a:rPr lang="en-US" sz="1400" dirty="0"/>
              <a:t> – </a:t>
            </a:r>
            <a:r>
              <a:rPr lang="ru-RU" sz="1400" dirty="0"/>
              <a:t>г-н Медведев Артем</a:t>
            </a: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Структура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78629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>
                <a:latin typeface="Candara" pitchFamily="34" charset="0"/>
              </a:rPr>
              <a:t>В период с 2017 по 2019 годов ТОО «</a:t>
            </a:r>
            <a:r>
              <a:rPr lang="en-US" sz="1400" dirty="0">
                <a:latin typeface="Candara" pitchFamily="34" charset="0"/>
              </a:rPr>
              <a:t>Phoenix Enterprises</a:t>
            </a:r>
            <a:r>
              <a:rPr lang="ru-RU" sz="1400" dirty="0">
                <a:latin typeface="Candara" pitchFamily="34" charset="0"/>
              </a:rPr>
              <a:t>» производила и продавала такую продукцию как</a:t>
            </a:r>
            <a:r>
              <a:rPr lang="en-US" sz="1400" dirty="0">
                <a:latin typeface="Candara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Candara" pitchFamily="34" charset="0"/>
              </a:rPr>
              <a:t>Папиросы «Дружба» 579080 пачек.</a:t>
            </a:r>
            <a:endParaRPr lang="x-none" sz="1400" b="1" i="1" dirty="0">
              <a:latin typeface="Candar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Candara" pitchFamily="34" charset="0"/>
              </a:rPr>
              <a:t>Папиросные гильзы «Калибр 7,62» </a:t>
            </a:r>
            <a:r>
              <a:rPr lang="en-US" sz="1400" b="1" i="1" dirty="0">
                <a:latin typeface="Candara" pitchFamily="34" charset="0"/>
              </a:rPr>
              <a:t>16369 </a:t>
            </a:r>
            <a:r>
              <a:rPr lang="ru-RU" sz="1400" b="1" i="1" dirty="0">
                <a:latin typeface="Candara" pitchFamily="34" charset="0"/>
              </a:rPr>
              <a:t>пачек</a:t>
            </a:r>
            <a:r>
              <a:rPr lang="x-none" sz="1400" b="1" i="1" dirty="0">
                <a:latin typeface="Candara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Candara" pitchFamily="34" charset="0"/>
              </a:rPr>
              <a:t>Курительный табак</a:t>
            </a:r>
            <a:r>
              <a:rPr lang="en-US" sz="1400" b="1" i="1" dirty="0">
                <a:latin typeface="Candara" pitchFamily="34" charset="0"/>
              </a:rPr>
              <a:t> «</a:t>
            </a:r>
            <a:r>
              <a:rPr lang="ru-RU" sz="1400" b="1" i="1" dirty="0">
                <a:latin typeface="Candara" pitchFamily="34" charset="0"/>
              </a:rPr>
              <a:t>Калибр </a:t>
            </a:r>
            <a:r>
              <a:rPr lang="en-US" sz="1400" b="1" i="1" dirty="0">
                <a:latin typeface="Candara" pitchFamily="34" charset="0"/>
              </a:rPr>
              <a:t>7,62</a:t>
            </a:r>
            <a:r>
              <a:rPr lang="ru-RU" sz="1400" b="1" i="1" dirty="0">
                <a:latin typeface="Candara" pitchFamily="34" charset="0"/>
              </a:rPr>
              <a:t>»</a:t>
            </a:r>
            <a:r>
              <a:rPr lang="en-US" sz="1400" b="1" i="1" dirty="0">
                <a:latin typeface="Candara" pitchFamily="34" charset="0"/>
              </a:rPr>
              <a:t> 13358 </a:t>
            </a:r>
            <a:r>
              <a:rPr lang="ru-RU" sz="1400" b="1" i="1" dirty="0">
                <a:latin typeface="Candara" pitchFamily="34" charset="0"/>
              </a:rPr>
              <a:t>пачек</a:t>
            </a:r>
            <a:r>
              <a:rPr lang="x-none" sz="1400" b="1" i="1" dirty="0">
                <a:latin typeface="Candara" pitchFamily="34" charset="0"/>
              </a:rPr>
              <a:t>.</a:t>
            </a:r>
            <a:endParaRPr lang="en-US" sz="1400" b="1" i="1" dirty="0">
              <a:latin typeface="Candara" pitchFamily="34" charset="0"/>
            </a:endParaRPr>
          </a:p>
          <a:p>
            <a:r>
              <a:rPr lang="ru-RU" sz="1400" dirty="0">
                <a:latin typeface="Candara" pitchFamily="34" charset="0"/>
              </a:rPr>
              <a:t>Общий оборот компании составил</a:t>
            </a:r>
            <a:r>
              <a:rPr lang="en-US" sz="1400" dirty="0">
                <a:latin typeface="Candara" pitchFamily="34" charset="0"/>
              </a:rPr>
              <a:t> 471 830 </a:t>
            </a:r>
            <a:r>
              <a:rPr lang="ru-RU" sz="1400" dirty="0">
                <a:latin typeface="Candara" pitchFamily="34" charset="0"/>
              </a:rPr>
              <a:t>долларов США</a:t>
            </a:r>
            <a:r>
              <a:rPr lang="en-US" sz="1400" dirty="0">
                <a:latin typeface="Candara" pitchFamily="34" charset="0"/>
              </a:rPr>
              <a:t>.</a:t>
            </a:r>
            <a:endParaRPr lang="x-none" sz="1400" dirty="0">
              <a:latin typeface="Candara" pitchFamily="34" charset="0"/>
            </a:endParaRPr>
          </a:p>
          <a:p>
            <a:r>
              <a:rPr lang="ru-RU" sz="1400" dirty="0">
                <a:latin typeface="Candara" pitchFamily="34" charset="0"/>
              </a:rPr>
              <a:t>Согласно законодательству Республики Казахстан, </a:t>
            </a:r>
            <a:r>
              <a:rPr lang="ru-RU" sz="1400" dirty="0"/>
              <a:t>наша компания не имеет права самостоятельно реализовывать продукцию. Продажей продукции занимаются дистрибьютеры, такие как: ТОО «Красный Октябрь», ТОО «Меркур», ТОО «Арлайн» это оптовые компании по продаже продуктов питания и табачных изделий, занимающие сильные позиции на рынках Казахстана и имеют сети магазинов и торговые точки.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В настоящее время охват рынка нашей продукцией составляет более 63% от всего рынка Казахстана. Этот показатель постоянно растет, и наша команда прилагает все усилия для достижения максимального показателя.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Статистика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0364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/>
              <a:t>Общая производственная площадь завода составляет 600м²</a:t>
            </a:r>
            <a:endParaRPr lang="en-US" sz="1400" b="1" dirty="0"/>
          </a:p>
          <a:p>
            <a:r>
              <a:rPr lang="ru-RU" sz="1400" dirty="0"/>
              <a:t>Склад для хранения сырья (с комнатной температурой 10-15°С) площадью 70м²</a:t>
            </a:r>
            <a:endParaRPr lang="en-US" sz="1400" b="1" dirty="0"/>
          </a:p>
          <a:p>
            <a:r>
              <a:rPr lang="ru-RU" sz="1400" dirty="0"/>
              <a:t>Площадь погрузки и разгрузки готовой продукции составляет 70м²</a:t>
            </a:r>
            <a:endParaRPr lang="en-US" sz="1400" b="1" dirty="0"/>
          </a:p>
          <a:p>
            <a:r>
              <a:rPr lang="ru-RU" sz="1400" dirty="0"/>
              <a:t>Площадь склада готовой продукции составляет 125м²</a:t>
            </a:r>
            <a:endParaRPr lang="en-US" sz="1400" b="1" dirty="0"/>
          </a:p>
          <a:p>
            <a:r>
              <a:rPr lang="ru-RU" sz="1400" dirty="0"/>
              <a:t>На фабрике так же есть склад акцизных марок площадью 10м²</a:t>
            </a:r>
            <a:endParaRPr lang="en-US" sz="1400" b="1" dirty="0"/>
          </a:p>
          <a:p>
            <a:r>
              <a:rPr lang="ru-RU" sz="1400" dirty="0"/>
              <a:t>Площадь упаковочного цеха составляет 24м²</a:t>
            </a:r>
            <a:endParaRPr lang="en-US" sz="1400" b="1" dirty="0"/>
          </a:p>
          <a:p>
            <a:r>
              <a:rPr lang="ru-RU" sz="1400" dirty="0"/>
              <a:t>Площадь заводского лабораторного помещения составляет 16м²</a:t>
            </a:r>
            <a:endParaRPr lang="en-US" sz="1400" b="1" dirty="0"/>
          </a:p>
          <a:p>
            <a:r>
              <a:rPr lang="ru-RU" sz="1400" dirty="0"/>
              <a:t>Завод также оснащен свободной таможенной зоной, которая позволяет хранить и использовать товары без уплаты таможенных пошлин и налогов, а также применять меры нетарифного регулирования в отношении иностранных товаров и без применения запретов и ограничений на товары Таможенного Союза. Площадь таможенной зоны составляет 120м². </a:t>
            </a:r>
            <a:endParaRPr lang="en-US" sz="1400" b="1" dirty="0"/>
          </a:p>
          <a:p>
            <a:r>
              <a:rPr lang="ru-RU" sz="1400" dirty="0"/>
              <a:t>Завод оснащен 22 камерами наблюдения.</a:t>
            </a:r>
            <a:endParaRPr lang="en-US" sz="1400" dirty="0"/>
          </a:p>
          <a:p>
            <a:r>
              <a:rPr lang="ru-RU" sz="1400" dirty="0"/>
              <a:t>Общая площадь завода составляет 1200м²</a:t>
            </a:r>
            <a:endParaRPr lang="en-US" sz="1400" b="1" dirty="0"/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Производственные мощности</a:t>
            </a:r>
          </a:p>
        </p:txBody>
      </p:sp>
    </p:spTree>
    <p:extLst>
      <p:ext uri="{BB962C8B-B14F-4D97-AF65-F5344CB8AC3E}">
        <p14:creationId xmlns:p14="http://schemas.microsoft.com/office/powerpoint/2010/main" val="255901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Суппорты</a:t>
            </a:r>
            <a:r>
              <a:rPr lang="en-US" sz="1400" dirty="0"/>
              <a:t>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Гидрометр психометрический </a:t>
            </a:r>
            <a:r>
              <a:rPr lang="en-US" sz="1400" b="1" dirty="0"/>
              <a:t>(</a:t>
            </a:r>
            <a:r>
              <a:rPr lang="ru-RU" sz="1400" b="1" dirty="0"/>
              <a:t>5</a:t>
            </a:r>
            <a:r>
              <a:rPr lang="en-US" sz="1400" b="1" dirty="0"/>
              <a:t>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Электрические весы</a:t>
            </a:r>
            <a:r>
              <a:rPr lang="en-US" sz="1400" dirty="0"/>
              <a:t> (</a:t>
            </a:r>
            <a:r>
              <a:rPr lang="ru-RU" sz="1400" dirty="0"/>
              <a:t>лабораторные</a:t>
            </a:r>
            <a:r>
              <a:rPr lang="en-US" sz="1400" dirty="0"/>
              <a:t>)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Электрические весы </a:t>
            </a:r>
            <a:r>
              <a:rPr lang="en-US" sz="1400" dirty="0"/>
              <a:t>(</a:t>
            </a:r>
            <a:r>
              <a:rPr lang="ru-RU" sz="1400" dirty="0"/>
              <a:t>статическое взвешивание</a:t>
            </a:r>
            <a:r>
              <a:rPr lang="en-US" sz="1400" dirty="0"/>
              <a:t>)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Электрический духовой шкаф для стерилизации оборудования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Машина для производства папиросных гильз </a:t>
            </a:r>
            <a:r>
              <a:rPr lang="en-US" sz="1400" b="1" dirty="0"/>
              <a:t>(5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Машина для набивки пустых папиросных гильз </a:t>
            </a:r>
            <a:r>
              <a:rPr lang="en-US" sz="1400" b="1" dirty="0"/>
              <a:t>(5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Упаковочная машина для папирос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Станок для склеивания акцизных марок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Машина для ворошения и взрыхления табака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Сепаратор для переработки брака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  <a:endParaRPr lang="ru-RU" sz="1400" b="1" dirty="0"/>
          </a:p>
          <a:p>
            <a:r>
              <a:rPr lang="ru-RU" sz="1400" dirty="0"/>
              <a:t>Емкость для хранения жидкости на 1 тонну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Перечень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15462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Дизельный вилочный погрузчик </a:t>
            </a:r>
            <a:r>
              <a:rPr lang="en-US" sz="1400" b="1" dirty="0"/>
              <a:t>(</a:t>
            </a:r>
            <a:r>
              <a:rPr lang="ru-RU" sz="1400" b="1" dirty="0"/>
              <a:t>1 ед.</a:t>
            </a:r>
            <a:r>
              <a:rPr lang="en-US" sz="1400" b="1" dirty="0"/>
              <a:t>)</a:t>
            </a:r>
            <a:endParaRPr lang="x-none" sz="1400" b="1" dirty="0"/>
          </a:p>
          <a:p>
            <a:r>
              <a:rPr lang="ru-RU" sz="1400" dirty="0"/>
              <a:t>Платформенные весы (максимальный вес 2 тонны)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Воздушный тепловой насос с реверсом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Автономная котельная для отопления и горячего водоснабжения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Установка фильтрации воды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Линия по производству сигарет </a:t>
            </a:r>
            <a:r>
              <a:rPr lang="en-US" sz="1400" dirty="0"/>
              <a:t>MK-8D </a:t>
            </a:r>
            <a:r>
              <a:rPr lang="ru-RU" sz="1400" dirty="0"/>
              <a:t>с сборщиком фильтров </a:t>
            </a:r>
            <a:r>
              <a:rPr lang="en-US" sz="1400" dirty="0"/>
              <a:t>Max-III  </a:t>
            </a:r>
            <a:r>
              <a:rPr lang="en-US" sz="1400" b="1" dirty="0"/>
              <a:t>(</a:t>
            </a:r>
            <a:r>
              <a:rPr lang="ru-RU" sz="1400" b="1" dirty="0"/>
              <a:t>1</a:t>
            </a:r>
            <a:r>
              <a:rPr lang="en-US" sz="1400" b="1" dirty="0"/>
              <a:t>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Биометрическая система учета рабочего времени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</a:p>
          <a:p>
            <a:r>
              <a:rPr lang="ru-RU" sz="1400" dirty="0"/>
              <a:t>Биометрический терминал для контроля рабочего времени и контроля доступа </a:t>
            </a:r>
            <a:r>
              <a:rPr lang="en-US" sz="1400" b="1" dirty="0"/>
              <a:t>(1 </a:t>
            </a:r>
            <a:r>
              <a:rPr lang="ru-RU" sz="1400" b="1" dirty="0"/>
              <a:t>ед.</a:t>
            </a:r>
            <a:r>
              <a:rPr lang="en-US" sz="1400" b="1" dirty="0"/>
              <a:t>)</a:t>
            </a:r>
            <a:endParaRPr lang="x-none" sz="1400" b="1" dirty="0"/>
          </a:p>
          <a:p>
            <a:endParaRPr lang="en-US" sz="1400" b="1" dirty="0"/>
          </a:p>
          <a:p>
            <a:endParaRPr lang="en-US" sz="1400" b="1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Перечень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6220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72EC2-1E74-4330-B460-FE744F82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6271562" cy="2957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57" y="3559624"/>
            <a:ext cx="3252039" cy="31817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Папиросы «Дружба»</a:t>
            </a:r>
          </a:p>
          <a:p>
            <a:r>
              <a:rPr lang="ru-RU" sz="1400" b="1" i="1" dirty="0"/>
              <a:t>Папиросные Гильзы «Калибр 7,62»</a:t>
            </a:r>
            <a:r>
              <a:rPr lang="en-US" sz="1400" b="1" i="1" dirty="0"/>
              <a:t>            </a:t>
            </a:r>
          </a:p>
          <a:p>
            <a:r>
              <a:rPr lang="ru-RU" sz="1400" b="1" i="1" dirty="0"/>
              <a:t>Курительный табак «Калибр 7,62»</a:t>
            </a:r>
          </a:p>
          <a:p>
            <a:r>
              <a:rPr lang="ru-RU" sz="1400" b="1" i="1" dirty="0"/>
              <a:t>Папиросные Гильзы «</a:t>
            </a:r>
            <a:r>
              <a:rPr lang="en-US" sz="1400" b="1" i="1" dirty="0" err="1"/>
              <a:t>Paravoz</a:t>
            </a:r>
            <a:r>
              <a:rPr lang="ru-RU" sz="1400" b="1" i="1" dirty="0"/>
              <a:t>»</a:t>
            </a:r>
            <a:endParaRPr lang="en-US" sz="1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Продукция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650214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4021</TotalTime>
  <Words>877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О компании</vt:lpstr>
      <vt:lpstr>История компании</vt:lpstr>
      <vt:lpstr>Структура компании</vt:lpstr>
      <vt:lpstr>Статистика производительности</vt:lpstr>
      <vt:lpstr>Производственные мощности</vt:lpstr>
      <vt:lpstr>Перечень оборудования</vt:lpstr>
      <vt:lpstr>Перечень оборудования</vt:lpstr>
      <vt:lpstr>Продукция компании</vt:lpstr>
      <vt:lpstr>Рыночная стратегия</vt:lpstr>
      <vt:lpstr>Машины для производства папиросных гильз и набивки папирос</vt:lpstr>
      <vt:lpstr> Машина для упаковки папирос в пачки и приклеивания акцизной марки </vt:lpstr>
      <vt:lpstr>Дизельный вилочный погрузчик, установка фильтрации воды, воздушно тепловой насос с реверсом </vt:lpstr>
      <vt:lpstr>Ручная гидравлическая тележка (рохля), камеры наблюдения, платформенные весы (максимальный вес 2 тонны)</vt:lpstr>
      <vt:lpstr>Линия по производству сигарет MK-8D с сборщиком фильтров Max-III</vt:lpstr>
      <vt:lpstr>Производственная зона, склад хранения сырья, свободная таможенная зона, зона погрузки и разгрузки готовой продукции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Phoenix Enterprises</dc:title>
  <dc:creator>Пользователь</dc:creator>
  <cp:lastModifiedBy>Евгений Сапронов</cp:lastModifiedBy>
  <cp:revision>79</cp:revision>
  <dcterms:created xsi:type="dcterms:W3CDTF">2019-12-05T04:38:39Z</dcterms:created>
  <dcterms:modified xsi:type="dcterms:W3CDTF">2023-12-22T08:30:47Z</dcterms:modified>
</cp:coreProperties>
</file>